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Norwester" pitchFamily="2" charset="0"/>
      <p:regular r:id="rId14"/>
    </p:embeddedFont>
    <p:embeddedFont>
      <p:font typeface="Times New Roman MT" panose="02030502070405020303" pitchFamily="18" charset="77"/>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Photo Credit:https://plantselect.org/fire-resistant-landscaping/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is a noxious weed? They are a plant that is designated by federal, state or local government authorities as injurious to public health, agriculture, recreation, wildlife or property. These aggressive, often non-native plants can multiply quickly outcompeting native vegetation and threatening ecosystems and livestock. </a:t>
            </a:r>
          </a:p>
          <a:p>
            <a:endParaRPr lang="en-US"/>
          </a:p>
          <a:p>
            <a:r>
              <a:rPr lang="en-US"/>
              <a:t>*To find if a plant is noxious look at the State of Utah Noxious Weed List: (https://ag.utah.gov/plant-industry/noxious-weed/state-of-utah-noxious-weed-list/)</a:t>
            </a:r>
          </a:p>
          <a:p>
            <a:endParaRPr lang="en-US"/>
          </a:p>
          <a:p>
            <a:r>
              <a:rPr lang="en-US"/>
              <a:t>Pictured- Myrtle spurge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Photo Credit:https://firesafemarin.org/create-a-fire-smart-yard/firescaping/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While no plant is entirely fireproof, selecting firewise plants can significantly mitigate the risk and spread of wildfires around your home. The benefits include:</a:t>
            </a:r>
          </a:p>
          <a:p>
            <a:endParaRPr lang="en-US"/>
          </a:p>
          <a:p>
            <a:r>
              <a:rPr lang="en-US"/>
              <a:t>- Slowing the spread of fire</a:t>
            </a:r>
          </a:p>
          <a:p>
            <a:r>
              <a:rPr lang="en-US"/>
              <a:t>- Reducing fire intensity</a:t>
            </a:r>
          </a:p>
          <a:p>
            <a:r>
              <a:rPr lang="en-US"/>
              <a:t>- Protecting structures</a:t>
            </a:r>
          </a:p>
          <a:p>
            <a:r>
              <a:rPr lang="en-US"/>
              <a:t>- Enhancing defensible space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*Dense plant tissues are a key characteristic to look for when assessing fire resistance. Plants with compact, tightly-packed cellular structures store significantly more moisture within their tissues. This higher moisture content acts as a natural fire barrier, making these plants slower to ignite and less likely to sustain flames during fire season.</a:t>
            </a:r>
          </a:p>
          <a:p>
            <a:endParaRPr lang="en-US"/>
          </a:p>
          <a:p>
            <a:r>
              <a:rPr lang="en-US"/>
              <a:t>*Deep root systems are a crucial characteristic of fire-resistant plants. Plants with roots that extend far into the soil can access groundwater reserves during dry seasons when surface moisture is depleted. This deep water access helps maintain plant moisture levels, making them less susceptible to ignition during fire season.</a:t>
            </a:r>
          </a:p>
          <a:p>
            <a:endParaRPr lang="en-US"/>
          </a:p>
          <a:p>
            <a:r>
              <a:rPr lang="en-US"/>
              <a:t>*The texture and thickness of leaves reveal a plant's moisture retention capacity. Succulent, fleshy leaves store water internally, making them more fire-resistant. In contrast, papery or thin leaves dry out quickly and become highly flammable during fire season. Look for plants with thick, waxy leaves that feel plump to the touch.</a:t>
            </a:r>
          </a:p>
          <a:p>
            <a:endParaRPr lang="en-US"/>
          </a:p>
          <a:p>
            <a:r>
              <a:rPr lang="en-US"/>
              <a:t>*Seasonal growth patterns-new growth on plants contains significantly higher moisture levels than mature vegetation. During spring and early summer, fresh shoots and leaves are more succulent and fire-resistant.</a:t>
            </a:r>
          </a:p>
          <a:p>
            <a:endParaRPr lang="en-US"/>
          </a:p>
          <a:p>
            <a:r>
              <a:rPr lang="en-US"/>
              <a:t>Photo Credit: https://www.epicgardening.com/firewise-landscape-design/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*Some of the examples are not native </a:t>
            </a:r>
          </a:p>
          <a:p>
            <a:r>
              <a:rPr lang="en-US"/>
              <a:t>Shasta Daisy- not native. Their leaves and stems store plenty of water requiring more heat to evaporate that moisture before the plant can catch fire. </a:t>
            </a:r>
          </a:p>
          <a:p>
            <a:endParaRPr lang="en-US"/>
          </a:p>
          <a:p>
            <a:r>
              <a:rPr lang="en-US"/>
              <a:t>Daylily- not native. They have thick, fleshy, grass-like foliage retain high levels of moisture making them more resistant to catch fire. </a:t>
            </a:r>
          </a:p>
          <a:p>
            <a:endParaRPr lang="en-US"/>
          </a:p>
          <a:p>
            <a:r>
              <a:rPr lang="en-US"/>
              <a:t>Lamb's Ear- not native. Their velvety foliage has a high moisture content and lacks the volatile oils or resins that typically help fuel wildfires.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Low amounts of volatile oils and other flammable chemicals are a low flammability species.</a:t>
            </a:r>
          </a:p>
          <a:p>
            <a:r>
              <a:rPr lang="en-US"/>
              <a:t>Benefits include:</a:t>
            </a:r>
          </a:p>
          <a:p>
            <a:r>
              <a:rPr lang="en-US"/>
              <a:t>-Less likely to ignite (fewer combustible compounds). Ex. terpenes, waxes, fats, oils or resins.</a:t>
            </a:r>
          </a:p>
          <a:p>
            <a:r>
              <a:rPr lang="en-US"/>
              <a:t>-Slower to catch fire when exposed to heat or embers.</a:t>
            </a:r>
          </a:p>
          <a:p>
            <a:r>
              <a:rPr lang="en-US"/>
              <a:t>-Less intense when burning because it produces smaller flames and less heat.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Immigrant Forage Kochia - non native. Lacks volatile oils making it easier to resist ignition.</a:t>
            </a:r>
          </a:p>
          <a:p>
            <a:endParaRPr lang="en-US"/>
          </a:p>
          <a:p>
            <a:r>
              <a:rPr lang="en-US"/>
              <a:t>Rocky Mountain Columbine- Native. Has very low levels of terpenes, sap, or oils</a:t>
            </a:r>
          </a:p>
          <a:p>
            <a:endParaRPr lang="en-US"/>
          </a:p>
          <a:p>
            <a:r>
              <a:rPr lang="en-US"/>
              <a:t>Common Yarrow- Native. Has low levels of volatile oils making the plant harder to ignite.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Low litter production- select plants that do not drop large amounts of seasonal leaves, bark or branches. Flammable materials on the ground act as ladder fuels that allow surface fires to spread to taller vegetation and structures. </a:t>
            </a:r>
          </a:p>
          <a:p>
            <a:endParaRPr lang="en-US"/>
          </a:p>
          <a:p>
            <a:r>
              <a:rPr lang="en-US"/>
              <a:t>Avoid plants with tight dense, dense twiggy structures that trap dry leaves and dead needles within their canopies </a:t>
            </a:r>
          </a:p>
          <a:p>
            <a:endParaRPr lang="en-US"/>
          </a:p>
          <a:p>
            <a:r>
              <a:rPr lang="en-US"/>
              <a:t>*Example Penstemon species (pictured)</a:t>
            </a:r>
          </a:p>
          <a:p>
            <a:endParaRPr lang="en-US"/>
          </a:p>
          <a:p>
            <a:r>
              <a:rPr lang="en-US"/>
              <a:t>Photo Credit:https://extension.oregonstate.edu/catalog/pnw-590-fire-resistant-plants-home-landscapes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Examples of low lying/producing less fuel plants</a:t>
            </a:r>
          </a:p>
          <a:p>
            <a:endParaRPr lang="en-US"/>
          </a:p>
          <a:p>
            <a:r>
              <a:rPr lang="en-US"/>
              <a:t>Snow-in-summer- not native. Typically only grows 4-6 inches tall keeping vegetation low to the ground. Does not act as a ladder fuel. </a:t>
            </a:r>
          </a:p>
          <a:p>
            <a:endParaRPr lang="en-US"/>
          </a:p>
          <a:p>
            <a:r>
              <a:rPr lang="en-US"/>
              <a:t>Lily-turf- not native. Grows compactly as a low-lying groundcover or as clumps. This means it produces less dry combustible litter, making it more fire resistant. </a:t>
            </a:r>
          </a:p>
          <a:p>
            <a:endParaRPr lang="en-US"/>
          </a:p>
          <a:p>
            <a:r>
              <a:rPr lang="en-US"/>
              <a:t>Spring Cinquefoil- not native. Grows in a low mat-forming style which produces low amounts of litter.</a:t>
            </a:r>
          </a:p>
          <a:p>
            <a:endParaRPr lang="en-US"/>
          </a:p>
          <a:p>
            <a:r>
              <a:rPr lang="en-US"/>
              <a:t>Photo Credit Lily-Turf: https://www.gardenersworld.com/how-to/grow-plants/how-to-grow-lily-turf/?srsltid=AfmBOoo_L6jnyOf95nFNe0L03hkIgBar6jKwURC6quKgwDzgh6fHBF_B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*Always do your own research or talk to a specialist about if a plant is Firewise.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9819"/>
            <a:ext cx="18288000" cy="10356819"/>
            <a:chOff x="0" y="0"/>
            <a:chExt cx="1435237" cy="812800"/>
          </a:xfrm>
        </p:grpSpPr>
        <p:sp>
          <p:nvSpPr>
            <p:cNvPr id="3" name="Freeform 3"/>
            <p:cNvSpPr/>
            <p:nvPr/>
          </p:nvSpPr>
          <p:spPr>
            <a:xfrm>
              <a:off x="0" y="0"/>
              <a:ext cx="1435237" cy="812800"/>
            </a:xfrm>
            <a:custGeom>
              <a:avLst/>
              <a:gdLst/>
              <a:ahLst/>
              <a:cxnLst/>
              <a:rect l="l" t="t" r="r" b="b"/>
              <a:pathLst>
                <a:path w="1435237" h="812800">
                  <a:moveTo>
                    <a:pt x="0" y="0"/>
                  </a:moveTo>
                  <a:lnTo>
                    <a:pt x="1435237" y="0"/>
                  </a:lnTo>
                  <a:lnTo>
                    <a:pt x="1435237" y="812800"/>
                  </a:lnTo>
                  <a:lnTo>
                    <a:pt x="0" y="812800"/>
                  </a:lnTo>
                  <a:close/>
                </a:path>
              </a:pathLst>
            </a:custGeom>
            <a:blipFill>
              <a:blip r:embed="rId3">
                <a:alphaModFix amt="70000"/>
              </a:blip>
              <a:stretch>
                <a:fillRect t="-12832" b="-12832"/>
              </a:stretch>
            </a:blipFill>
          </p:spPr>
          <p:txBody>
            <a:bodyPr/>
            <a:lstStyle/>
            <a:p>
              <a:endParaRPr lang="en-US"/>
            </a:p>
          </p:txBody>
        </p:sp>
      </p:grpSp>
      <p:grpSp>
        <p:nvGrpSpPr>
          <p:cNvPr id="4" name="Group 4"/>
          <p:cNvGrpSpPr/>
          <p:nvPr/>
        </p:nvGrpSpPr>
        <p:grpSpPr>
          <a:xfrm>
            <a:off x="0" y="0"/>
            <a:ext cx="7931181" cy="10287000"/>
            <a:chOff x="0" y="0"/>
            <a:chExt cx="2088871" cy="2709333"/>
          </a:xfrm>
        </p:grpSpPr>
        <p:sp>
          <p:nvSpPr>
            <p:cNvPr id="5" name="Freeform 5"/>
            <p:cNvSpPr/>
            <p:nvPr/>
          </p:nvSpPr>
          <p:spPr>
            <a:xfrm>
              <a:off x="0" y="0"/>
              <a:ext cx="2088871" cy="2709333"/>
            </a:xfrm>
            <a:custGeom>
              <a:avLst/>
              <a:gdLst/>
              <a:ahLst/>
              <a:cxnLst/>
              <a:rect l="l" t="t" r="r" b="b"/>
              <a:pathLst>
                <a:path w="2088871" h="2709333">
                  <a:moveTo>
                    <a:pt x="0" y="0"/>
                  </a:moveTo>
                  <a:lnTo>
                    <a:pt x="2088871" y="0"/>
                  </a:lnTo>
                  <a:lnTo>
                    <a:pt x="2088871" y="2709333"/>
                  </a:lnTo>
                  <a:lnTo>
                    <a:pt x="0" y="2709333"/>
                  </a:lnTo>
                  <a:close/>
                </a:path>
              </a:pathLst>
            </a:custGeom>
            <a:solidFill>
              <a:srgbClr val="A9B653">
                <a:alpha val="69804"/>
              </a:srgbClr>
            </a:solidFill>
          </p:spPr>
          <p:txBody>
            <a:bodyPr/>
            <a:lstStyle/>
            <a:p>
              <a:endParaRPr lang="en-US"/>
            </a:p>
          </p:txBody>
        </p:sp>
        <p:sp>
          <p:nvSpPr>
            <p:cNvPr id="6" name="TextBox 6"/>
            <p:cNvSpPr txBox="1"/>
            <p:nvPr/>
          </p:nvSpPr>
          <p:spPr>
            <a:xfrm>
              <a:off x="0" y="-38100"/>
              <a:ext cx="2088871" cy="2747433"/>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1071354" y="7485984"/>
            <a:ext cx="6016288" cy="1218565"/>
          </a:xfrm>
          <a:prstGeom prst="rect">
            <a:avLst/>
          </a:prstGeom>
        </p:spPr>
        <p:txBody>
          <a:bodyPr lIns="0" tIns="0" rIns="0" bIns="0" rtlCol="0" anchor="t">
            <a:spAutoFit/>
          </a:bodyPr>
          <a:lstStyle/>
          <a:p>
            <a:pPr algn="ctr">
              <a:lnSpc>
                <a:spcPts val="8959"/>
              </a:lnSpc>
              <a:spcBef>
                <a:spcPct val="0"/>
              </a:spcBef>
            </a:pPr>
            <a:r>
              <a:rPr lang="en-US" sz="6399">
                <a:solidFill>
                  <a:srgbClr val="000000"/>
                </a:solidFill>
                <a:latin typeface="Times New Roman MT"/>
                <a:ea typeface="Times New Roman MT"/>
                <a:cs typeface="Times New Roman MT"/>
                <a:sym typeface="Times New Roman MT"/>
              </a:rPr>
              <a:t>Salt Lake County</a:t>
            </a:r>
          </a:p>
        </p:txBody>
      </p:sp>
      <p:sp>
        <p:nvSpPr>
          <p:cNvPr id="8" name="TextBox 8"/>
          <p:cNvSpPr txBox="1"/>
          <p:nvPr/>
        </p:nvSpPr>
        <p:spPr>
          <a:xfrm>
            <a:off x="569456" y="1814023"/>
            <a:ext cx="6778755" cy="5015865"/>
          </a:xfrm>
          <a:prstGeom prst="rect">
            <a:avLst/>
          </a:prstGeom>
        </p:spPr>
        <p:txBody>
          <a:bodyPr lIns="0" tIns="0" rIns="0" bIns="0" rtlCol="0" anchor="t">
            <a:spAutoFit/>
          </a:bodyPr>
          <a:lstStyle/>
          <a:p>
            <a:pPr algn="ctr">
              <a:lnSpc>
                <a:spcPts val="20160"/>
              </a:lnSpc>
              <a:spcBef>
                <a:spcPct val="0"/>
              </a:spcBef>
            </a:pPr>
            <a:r>
              <a:rPr lang="en-US" sz="14400">
                <a:solidFill>
                  <a:srgbClr val="000000"/>
                </a:solidFill>
                <a:latin typeface="Norwester"/>
                <a:ea typeface="Norwester"/>
                <a:cs typeface="Norwester"/>
                <a:sym typeface="Norwester"/>
              </a:rPr>
              <a:t>Firewise Plants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p>
            <a:endParaRPr lang="en-US"/>
          </a:p>
        </p:txBody>
      </p:sp>
      <p:sp>
        <p:nvSpPr>
          <p:cNvPr id="3" name="TextBox 3"/>
          <p:cNvSpPr txBox="1"/>
          <p:nvPr/>
        </p:nvSpPr>
        <p:spPr>
          <a:xfrm>
            <a:off x="2445645" y="3846445"/>
            <a:ext cx="13826966" cy="1651635"/>
          </a:xfrm>
          <a:prstGeom prst="rect">
            <a:avLst/>
          </a:prstGeom>
        </p:spPr>
        <p:txBody>
          <a:bodyPr lIns="0" tIns="0" rIns="0" bIns="0" rtlCol="0" anchor="t">
            <a:spAutoFit/>
          </a:bodyPr>
          <a:lstStyle/>
          <a:p>
            <a:pPr algn="ctr">
              <a:lnSpc>
                <a:spcPts val="13439"/>
              </a:lnSpc>
              <a:spcBef>
                <a:spcPct val="0"/>
              </a:spcBef>
            </a:pPr>
            <a:r>
              <a:rPr lang="en-US" sz="9600">
                <a:solidFill>
                  <a:srgbClr val="000000"/>
                </a:solidFill>
                <a:latin typeface="Norwester"/>
                <a:ea typeface="Norwester"/>
                <a:cs typeface="Norwester"/>
                <a:sym typeface="Norwester"/>
              </a:rPr>
              <a:t>Never use noxious weeds!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p>
            <a:endParaRPr lang="en-US"/>
          </a:p>
        </p:txBody>
      </p:sp>
      <p:grpSp>
        <p:nvGrpSpPr>
          <p:cNvPr id="3" name="Group 3"/>
          <p:cNvGrpSpPr/>
          <p:nvPr/>
        </p:nvGrpSpPr>
        <p:grpSpPr>
          <a:xfrm>
            <a:off x="1386249" y="3113711"/>
            <a:ext cx="16058695" cy="4059577"/>
            <a:chOff x="0" y="0"/>
            <a:chExt cx="274068391" cy="69283453"/>
          </a:xfrm>
        </p:grpSpPr>
        <p:sp>
          <p:nvSpPr>
            <p:cNvPr id="4" name="Freeform 4"/>
            <p:cNvSpPr/>
            <p:nvPr/>
          </p:nvSpPr>
          <p:spPr>
            <a:xfrm>
              <a:off x="0" y="0"/>
              <a:ext cx="274068381" cy="69283455"/>
            </a:xfrm>
            <a:custGeom>
              <a:avLst/>
              <a:gdLst/>
              <a:ahLst/>
              <a:cxnLst/>
              <a:rect l="l" t="t" r="r" b="b"/>
              <a:pathLst>
                <a:path w="274068381" h="69283455">
                  <a:moveTo>
                    <a:pt x="0" y="0"/>
                  </a:moveTo>
                  <a:lnTo>
                    <a:pt x="274068381" y="0"/>
                  </a:lnTo>
                  <a:lnTo>
                    <a:pt x="274068381" y="69283455"/>
                  </a:lnTo>
                  <a:lnTo>
                    <a:pt x="0" y="69283455"/>
                  </a:lnTo>
                  <a:close/>
                </a:path>
              </a:pathLst>
            </a:custGeom>
            <a:solidFill>
              <a:srgbClr val="CBC7CC">
                <a:alpha val="68627"/>
              </a:srgbClr>
            </a:solidFill>
          </p:spPr>
          <p:txBody>
            <a:bodyPr/>
            <a:lstStyle/>
            <a:p>
              <a:endParaRPr lang="en-US"/>
            </a:p>
          </p:txBody>
        </p:sp>
        <p:sp>
          <p:nvSpPr>
            <p:cNvPr id="5" name="TextBox 5"/>
            <p:cNvSpPr txBox="1"/>
            <p:nvPr/>
          </p:nvSpPr>
          <p:spPr>
            <a:xfrm>
              <a:off x="0" y="-200025"/>
              <a:ext cx="274068391" cy="69483478"/>
            </a:xfrm>
            <a:prstGeom prst="rect">
              <a:avLst/>
            </a:prstGeom>
          </p:spPr>
          <p:txBody>
            <a:bodyPr lIns="50800" tIns="50800" rIns="50800" bIns="50800" rtlCol="0" anchor="ctr"/>
            <a:lstStyle/>
            <a:p>
              <a:pPr algn="ctr">
                <a:lnSpc>
                  <a:spcPts val="14140"/>
                </a:lnSpc>
                <a:spcBef>
                  <a:spcPct val="0"/>
                </a:spcBef>
              </a:pPr>
              <a:endParaRPr/>
            </a:p>
          </p:txBody>
        </p:sp>
      </p:grpSp>
      <p:sp>
        <p:nvSpPr>
          <p:cNvPr id="6" name="TextBox 6"/>
          <p:cNvSpPr txBox="1"/>
          <p:nvPr/>
        </p:nvSpPr>
        <p:spPr>
          <a:xfrm>
            <a:off x="1373959" y="3464878"/>
            <a:ext cx="15540082" cy="3242945"/>
          </a:xfrm>
          <a:prstGeom prst="rect">
            <a:avLst/>
          </a:prstGeom>
        </p:spPr>
        <p:txBody>
          <a:bodyPr lIns="0" tIns="0" rIns="0" bIns="0" rtlCol="0" anchor="t">
            <a:spAutoFit/>
          </a:bodyPr>
          <a:lstStyle/>
          <a:p>
            <a:pPr algn="ctr">
              <a:lnSpc>
                <a:spcPts val="8680"/>
              </a:lnSpc>
              <a:spcBef>
                <a:spcPct val="0"/>
              </a:spcBef>
            </a:pPr>
            <a:r>
              <a:rPr lang="en-US" sz="6200">
                <a:solidFill>
                  <a:srgbClr val="000000"/>
                </a:solidFill>
                <a:latin typeface="Norwester"/>
                <a:ea typeface="Norwester"/>
                <a:cs typeface="Norwester"/>
                <a:sym typeface="Norwester"/>
              </a:rPr>
              <a:t>There are many plants that are not listed that could be considered Firewise, use the characteristics listed to guide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p>
            <a:endParaRPr lang="en-US"/>
          </a:p>
        </p:txBody>
      </p:sp>
      <p:sp>
        <p:nvSpPr>
          <p:cNvPr id="3" name="TextBox 3"/>
          <p:cNvSpPr txBox="1"/>
          <p:nvPr/>
        </p:nvSpPr>
        <p:spPr>
          <a:xfrm>
            <a:off x="2357914" y="635987"/>
            <a:ext cx="13572173" cy="1651635"/>
          </a:xfrm>
          <a:prstGeom prst="rect">
            <a:avLst/>
          </a:prstGeom>
        </p:spPr>
        <p:txBody>
          <a:bodyPr lIns="0" tIns="0" rIns="0" bIns="0" rtlCol="0" anchor="t">
            <a:spAutoFit/>
          </a:bodyPr>
          <a:lstStyle/>
          <a:p>
            <a:pPr algn="ctr">
              <a:lnSpc>
                <a:spcPts val="13439"/>
              </a:lnSpc>
              <a:spcBef>
                <a:spcPct val="0"/>
              </a:spcBef>
            </a:pPr>
            <a:r>
              <a:rPr lang="en-US" sz="9600">
                <a:solidFill>
                  <a:srgbClr val="000000"/>
                </a:solidFill>
                <a:latin typeface="Norwester"/>
                <a:ea typeface="Norwester"/>
                <a:cs typeface="Norwester"/>
                <a:sym typeface="Norwester"/>
              </a:rPr>
              <a:t>What is a firewise plant?</a:t>
            </a:r>
          </a:p>
        </p:txBody>
      </p:sp>
      <p:grpSp>
        <p:nvGrpSpPr>
          <p:cNvPr id="4" name="Group 4"/>
          <p:cNvGrpSpPr/>
          <p:nvPr/>
        </p:nvGrpSpPr>
        <p:grpSpPr>
          <a:xfrm>
            <a:off x="699497" y="3579201"/>
            <a:ext cx="16944116" cy="4827432"/>
            <a:chOff x="0" y="0"/>
            <a:chExt cx="289179583" cy="82388181"/>
          </a:xfrm>
        </p:grpSpPr>
        <p:sp>
          <p:nvSpPr>
            <p:cNvPr id="5" name="Freeform 5"/>
            <p:cNvSpPr/>
            <p:nvPr/>
          </p:nvSpPr>
          <p:spPr>
            <a:xfrm>
              <a:off x="0" y="0"/>
              <a:ext cx="289179595" cy="82388180"/>
            </a:xfrm>
            <a:custGeom>
              <a:avLst/>
              <a:gdLst/>
              <a:ahLst/>
              <a:cxnLst/>
              <a:rect l="l" t="t" r="r" b="b"/>
              <a:pathLst>
                <a:path w="289179595" h="82388180">
                  <a:moveTo>
                    <a:pt x="0" y="0"/>
                  </a:moveTo>
                  <a:lnTo>
                    <a:pt x="289179595" y="0"/>
                  </a:lnTo>
                  <a:lnTo>
                    <a:pt x="289179595" y="82388180"/>
                  </a:lnTo>
                  <a:lnTo>
                    <a:pt x="0" y="82388180"/>
                  </a:lnTo>
                  <a:close/>
                </a:path>
              </a:pathLst>
            </a:custGeom>
            <a:solidFill>
              <a:srgbClr val="A9B653">
                <a:alpha val="40000"/>
              </a:srgbClr>
            </a:solidFill>
          </p:spPr>
          <p:txBody>
            <a:bodyPr/>
            <a:lstStyle/>
            <a:p>
              <a:endParaRPr lang="en-US"/>
            </a:p>
          </p:txBody>
        </p:sp>
        <p:sp>
          <p:nvSpPr>
            <p:cNvPr id="6" name="TextBox 6"/>
            <p:cNvSpPr txBox="1"/>
            <p:nvPr/>
          </p:nvSpPr>
          <p:spPr>
            <a:xfrm>
              <a:off x="0" y="-180975"/>
              <a:ext cx="289179583" cy="82569156"/>
            </a:xfrm>
            <a:prstGeom prst="rect">
              <a:avLst/>
            </a:prstGeom>
          </p:spPr>
          <p:txBody>
            <a:bodyPr lIns="50800" tIns="50800" rIns="50800" bIns="50800" rtlCol="0" anchor="ctr"/>
            <a:lstStyle/>
            <a:p>
              <a:pPr algn="ctr">
                <a:lnSpc>
                  <a:spcPts val="13439"/>
                </a:lnSpc>
                <a:spcBef>
                  <a:spcPct val="0"/>
                </a:spcBef>
              </a:pPr>
              <a:endParaRPr/>
            </a:p>
          </p:txBody>
        </p:sp>
      </p:grpSp>
      <p:sp>
        <p:nvSpPr>
          <p:cNvPr id="7" name="TextBox 7"/>
          <p:cNvSpPr txBox="1"/>
          <p:nvPr/>
        </p:nvSpPr>
        <p:spPr>
          <a:xfrm>
            <a:off x="5575122" y="7157902"/>
            <a:ext cx="7137755" cy="962660"/>
          </a:xfrm>
          <a:prstGeom prst="rect">
            <a:avLst/>
          </a:prstGeom>
        </p:spPr>
        <p:txBody>
          <a:bodyPr lIns="0" tIns="0" rIns="0" bIns="0" rtlCol="0" anchor="t">
            <a:spAutoFit/>
          </a:bodyPr>
          <a:lstStyle/>
          <a:p>
            <a:pPr algn="ctr">
              <a:lnSpc>
                <a:spcPts val="7840"/>
              </a:lnSpc>
              <a:spcBef>
                <a:spcPct val="0"/>
              </a:spcBef>
            </a:pPr>
            <a:r>
              <a:rPr lang="en-US" sz="5600">
                <a:solidFill>
                  <a:srgbClr val="000000"/>
                </a:solidFill>
                <a:latin typeface="Norwester"/>
                <a:ea typeface="Norwester"/>
                <a:cs typeface="Norwester"/>
                <a:sym typeface="Norwester"/>
              </a:rPr>
              <a:t>*No plant is fireproof</a:t>
            </a:r>
          </a:p>
        </p:txBody>
      </p:sp>
      <p:sp>
        <p:nvSpPr>
          <p:cNvPr id="8" name="TextBox 8"/>
          <p:cNvSpPr txBox="1"/>
          <p:nvPr/>
        </p:nvSpPr>
        <p:spPr>
          <a:xfrm>
            <a:off x="1124311" y="3948519"/>
            <a:ext cx="16134989" cy="2943860"/>
          </a:xfrm>
          <a:prstGeom prst="rect">
            <a:avLst/>
          </a:prstGeom>
        </p:spPr>
        <p:txBody>
          <a:bodyPr lIns="0" tIns="0" rIns="0" bIns="0" rtlCol="0" anchor="t">
            <a:spAutoFit/>
          </a:bodyPr>
          <a:lstStyle/>
          <a:p>
            <a:pPr algn="ctr">
              <a:lnSpc>
                <a:spcPts val="7840"/>
              </a:lnSpc>
              <a:spcBef>
                <a:spcPct val="0"/>
              </a:spcBef>
            </a:pPr>
            <a:r>
              <a:rPr lang="en-US" sz="5600">
                <a:solidFill>
                  <a:srgbClr val="000000"/>
                </a:solidFill>
                <a:latin typeface="Norwester"/>
                <a:ea typeface="Norwester"/>
                <a:cs typeface="Norwester"/>
                <a:sym typeface="Norwester"/>
              </a:rPr>
              <a:t>A species that has one or more characteristics that makes them ignite slower, less flammable, and burn less intensely than others.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599" r="-599"/>
            </a:stretch>
          </a:blipFill>
        </p:spPr>
        <p:txBody>
          <a:bodyPr/>
          <a:lstStyle/>
          <a:p>
            <a:endParaRPr lang="en-US"/>
          </a:p>
        </p:txBody>
      </p:sp>
      <p:sp>
        <p:nvSpPr>
          <p:cNvPr id="3" name="TextBox 3"/>
          <p:cNvSpPr txBox="1"/>
          <p:nvPr/>
        </p:nvSpPr>
        <p:spPr>
          <a:xfrm>
            <a:off x="915203" y="684510"/>
            <a:ext cx="16457593" cy="1519556"/>
          </a:xfrm>
          <a:prstGeom prst="rect">
            <a:avLst/>
          </a:prstGeom>
        </p:spPr>
        <p:txBody>
          <a:bodyPr lIns="0" tIns="0" rIns="0" bIns="0" rtlCol="0" anchor="t">
            <a:spAutoFit/>
          </a:bodyPr>
          <a:lstStyle/>
          <a:p>
            <a:pPr algn="ctr">
              <a:lnSpc>
                <a:spcPts val="12319"/>
              </a:lnSpc>
              <a:spcBef>
                <a:spcPct val="0"/>
              </a:spcBef>
            </a:pPr>
            <a:r>
              <a:rPr lang="en-US" sz="8799">
                <a:solidFill>
                  <a:srgbClr val="000000"/>
                </a:solidFill>
                <a:latin typeface="Norwester"/>
                <a:ea typeface="Norwester"/>
                <a:cs typeface="Norwester"/>
                <a:sym typeface="Norwester"/>
              </a:rPr>
              <a:t>What Characterstics to look for?</a:t>
            </a:r>
          </a:p>
        </p:txBody>
      </p:sp>
      <p:grpSp>
        <p:nvGrpSpPr>
          <p:cNvPr id="4" name="Group 4"/>
          <p:cNvGrpSpPr/>
          <p:nvPr/>
        </p:nvGrpSpPr>
        <p:grpSpPr>
          <a:xfrm>
            <a:off x="2107762" y="4129149"/>
            <a:ext cx="14072476" cy="3456887"/>
            <a:chOff x="0" y="0"/>
            <a:chExt cx="240170251" cy="58997535"/>
          </a:xfrm>
        </p:grpSpPr>
        <p:sp>
          <p:nvSpPr>
            <p:cNvPr id="5" name="Freeform 5"/>
            <p:cNvSpPr/>
            <p:nvPr/>
          </p:nvSpPr>
          <p:spPr>
            <a:xfrm>
              <a:off x="0" y="0"/>
              <a:ext cx="240170246" cy="58997534"/>
            </a:xfrm>
            <a:custGeom>
              <a:avLst/>
              <a:gdLst/>
              <a:ahLst/>
              <a:cxnLst/>
              <a:rect l="l" t="t" r="r" b="b"/>
              <a:pathLst>
                <a:path w="240170246" h="58997534">
                  <a:moveTo>
                    <a:pt x="0" y="0"/>
                  </a:moveTo>
                  <a:lnTo>
                    <a:pt x="240170246" y="0"/>
                  </a:lnTo>
                  <a:lnTo>
                    <a:pt x="240170246" y="58997534"/>
                  </a:lnTo>
                  <a:lnTo>
                    <a:pt x="0" y="58997534"/>
                  </a:lnTo>
                  <a:close/>
                </a:path>
              </a:pathLst>
            </a:custGeom>
            <a:solidFill>
              <a:srgbClr val="CBC7CC">
                <a:alpha val="60784"/>
              </a:srgbClr>
            </a:solidFill>
          </p:spPr>
          <p:txBody>
            <a:bodyPr/>
            <a:lstStyle/>
            <a:p>
              <a:endParaRPr lang="en-US"/>
            </a:p>
          </p:txBody>
        </p:sp>
        <p:sp>
          <p:nvSpPr>
            <p:cNvPr id="6" name="TextBox 6"/>
            <p:cNvSpPr txBox="1"/>
            <p:nvPr/>
          </p:nvSpPr>
          <p:spPr>
            <a:xfrm>
              <a:off x="0" y="-190500"/>
              <a:ext cx="240170251" cy="59188035"/>
            </a:xfrm>
            <a:prstGeom prst="rect">
              <a:avLst/>
            </a:prstGeom>
          </p:spPr>
          <p:txBody>
            <a:bodyPr lIns="50800" tIns="50800" rIns="50800" bIns="50800" rtlCol="0" anchor="ctr"/>
            <a:lstStyle/>
            <a:p>
              <a:pPr algn="ctr">
                <a:lnSpc>
                  <a:spcPts val="14419"/>
                </a:lnSpc>
                <a:spcBef>
                  <a:spcPct val="0"/>
                </a:spcBef>
              </a:pPr>
              <a:endParaRPr/>
            </a:p>
          </p:txBody>
        </p:sp>
      </p:grpSp>
      <p:sp>
        <p:nvSpPr>
          <p:cNvPr id="7" name="TextBox 7"/>
          <p:cNvSpPr txBox="1"/>
          <p:nvPr/>
        </p:nvSpPr>
        <p:spPr>
          <a:xfrm>
            <a:off x="2169656" y="4559802"/>
            <a:ext cx="13948689" cy="2157095"/>
          </a:xfrm>
          <a:prstGeom prst="rect">
            <a:avLst/>
          </a:prstGeom>
        </p:spPr>
        <p:txBody>
          <a:bodyPr lIns="0" tIns="0" rIns="0" bIns="0" rtlCol="0" anchor="t">
            <a:spAutoFit/>
          </a:bodyPr>
          <a:lstStyle/>
          <a:p>
            <a:pPr algn="ctr">
              <a:lnSpc>
                <a:spcPts val="8679"/>
              </a:lnSpc>
              <a:spcBef>
                <a:spcPct val="0"/>
              </a:spcBef>
            </a:pPr>
            <a:r>
              <a:rPr lang="en-US" sz="6199">
                <a:solidFill>
                  <a:srgbClr val="000000"/>
                </a:solidFill>
                <a:latin typeface="Norwester"/>
                <a:ea typeface="Norwester"/>
                <a:cs typeface="Norwester"/>
                <a:sym typeface="Norwester"/>
              </a:rPr>
              <a:t>Plant Tissues that contain more moisture, especially during fire season.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6FFEC">
                <a:alpha val="100000"/>
              </a:srgbClr>
            </a:gs>
            <a:gs pos="100000">
              <a:srgbClr val="AEBF9A">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6520815" y="2520315"/>
            <a:ext cx="5246370" cy="5246370"/>
            <a:chOff x="0" y="0"/>
            <a:chExt cx="13716000" cy="13716000"/>
          </a:xfrm>
        </p:grpSpPr>
        <p:sp>
          <p:nvSpPr>
            <p:cNvPr id="3" name="Freeform 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3"/>
              <a:stretch>
                <a:fillRect l="-25000" r="-25000"/>
              </a:stretch>
            </a:blipFill>
          </p:spPr>
          <p:txBody>
            <a:bodyPr/>
            <a:lstStyle/>
            <a:p>
              <a:endParaRPr lang="en-US"/>
            </a:p>
          </p:txBody>
        </p:sp>
      </p:grpSp>
      <p:grpSp>
        <p:nvGrpSpPr>
          <p:cNvPr id="4" name="Group 4"/>
          <p:cNvGrpSpPr/>
          <p:nvPr/>
        </p:nvGrpSpPr>
        <p:grpSpPr>
          <a:xfrm>
            <a:off x="716399" y="2421833"/>
            <a:ext cx="5246370" cy="5246370"/>
            <a:chOff x="0" y="0"/>
            <a:chExt cx="13716000" cy="13716000"/>
          </a:xfrm>
        </p:grpSpPr>
        <p:sp>
          <p:nvSpPr>
            <p:cNvPr id="5" name="Freeform 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4"/>
              <a:stretch>
                <a:fillRect/>
              </a:stretch>
            </a:blipFill>
          </p:spPr>
          <p:txBody>
            <a:bodyPr/>
            <a:lstStyle/>
            <a:p>
              <a:endParaRPr lang="en-US"/>
            </a:p>
          </p:txBody>
        </p:sp>
      </p:grpSp>
      <p:grpSp>
        <p:nvGrpSpPr>
          <p:cNvPr id="6" name="Group 6"/>
          <p:cNvGrpSpPr/>
          <p:nvPr/>
        </p:nvGrpSpPr>
        <p:grpSpPr>
          <a:xfrm>
            <a:off x="12203914" y="2155133"/>
            <a:ext cx="5246370" cy="5246370"/>
            <a:chOff x="0" y="0"/>
            <a:chExt cx="13716000" cy="13716000"/>
          </a:xfrm>
        </p:grpSpPr>
        <p:sp>
          <p:nvSpPr>
            <p:cNvPr id="7" name="Freeform 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5"/>
              <a:stretch>
                <a:fillRect/>
              </a:stretch>
            </a:blipFill>
          </p:spPr>
          <p:txBody>
            <a:bodyPr/>
            <a:lstStyle/>
            <a:p>
              <a:endParaRPr lang="en-US"/>
            </a:p>
          </p:txBody>
        </p:sp>
      </p:grpSp>
      <p:sp>
        <p:nvSpPr>
          <p:cNvPr id="8" name="TextBox 8"/>
          <p:cNvSpPr txBox="1"/>
          <p:nvPr/>
        </p:nvSpPr>
        <p:spPr>
          <a:xfrm>
            <a:off x="12843994" y="8064818"/>
            <a:ext cx="3966210" cy="1251585"/>
          </a:xfrm>
          <a:prstGeom prst="rect">
            <a:avLst/>
          </a:prstGeom>
        </p:spPr>
        <p:txBody>
          <a:bodyPr lIns="0" tIns="0" rIns="0" bIns="0" rtlCol="0" anchor="t">
            <a:spAutoFit/>
          </a:bodyPr>
          <a:lstStyle/>
          <a:p>
            <a:pPr algn="ctr">
              <a:lnSpc>
                <a:spcPts val="5040"/>
              </a:lnSpc>
            </a:pPr>
            <a:r>
              <a:rPr lang="en-US" sz="3600">
                <a:solidFill>
                  <a:srgbClr val="000000"/>
                </a:solidFill>
                <a:latin typeface="Norwester"/>
                <a:ea typeface="Norwester"/>
                <a:cs typeface="Norwester"/>
                <a:sym typeface="Norwester"/>
              </a:rPr>
              <a:t>Lamb’s Ear</a:t>
            </a:r>
          </a:p>
          <a:p>
            <a:pPr algn="ctr">
              <a:lnSpc>
                <a:spcPts val="5040"/>
              </a:lnSpc>
              <a:spcBef>
                <a:spcPct val="0"/>
              </a:spcBef>
            </a:pPr>
            <a:r>
              <a:rPr lang="en-US" sz="3600">
                <a:solidFill>
                  <a:srgbClr val="000000"/>
                </a:solidFill>
                <a:latin typeface="Norwester"/>
                <a:ea typeface="Norwester"/>
                <a:cs typeface="Norwester"/>
                <a:sym typeface="Norwester"/>
              </a:rPr>
              <a:t>(Stachys byzantina)</a:t>
            </a:r>
          </a:p>
        </p:txBody>
      </p:sp>
      <p:sp>
        <p:nvSpPr>
          <p:cNvPr id="9" name="TextBox 9"/>
          <p:cNvSpPr txBox="1"/>
          <p:nvPr/>
        </p:nvSpPr>
        <p:spPr>
          <a:xfrm>
            <a:off x="2086541" y="412693"/>
            <a:ext cx="14114919" cy="1104265"/>
          </a:xfrm>
          <a:prstGeom prst="rect">
            <a:avLst/>
          </a:prstGeom>
        </p:spPr>
        <p:txBody>
          <a:bodyPr lIns="0" tIns="0" rIns="0" bIns="0" rtlCol="0" anchor="t">
            <a:spAutoFit/>
          </a:bodyPr>
          <a:lstStyle/>
          <a:p>
            <a:pPr algn="ctr">
              <a:lnSpc>
                <a:spcPts val="8959"/>
              </a:lnSpc>
              <a:spcBef>
                <a:spcPct val="0"/>
              </a:spcBef>
            </a:pPr>
            <a:r>
              <a:rPr lang="en-US" sz="6399">
                <a:solidFill>
                  <a:srgbClr val="000000"/>
                </a:solidFill>
                <a:latin typeface="Norwester"/>
                <a:ea typeface="Norwester"/>
                <a:cs typeface="Norwester"/>
                <a:sym typeface="Norwester"/>
              </a:rPr>
              <a:t>Examples of plants with more moisture</a:t>
            </a:r>
          </a:p>
        </p:txBody>
      </p:sp>
      <p:sp>
        <p:nvSpPr>
          <p:cNvPr id="10" name="TextBox 10"/>
          <p:cNvSpPr txBox="1"/>
          <p:nvPr/>
        </p:nvSpPr>
        <p:spPr>
          <a:xfrm>
            <a:off x="6992527" y="7971161"/>
            <a:ext cx="4159540" cy="188976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Norwester"/>
                <a:ea typeface="Norwester"/>
                <a:cs typeface="Norwester"/>
                <a:sym typeface="Norwester"/>
              </a:rPr>
              <a:t>Daylily (Hemerocallis species)</a:t>
            </a:r>
          </a:p>
        </p:txBody>
      </p:sp>
      <p:sp>
        <p:nvSpPr>
          <p:cNvPr id="11" name="TextBox 11"/>
          <p:cNvSpPr txBox="1"/>
          <p:nvPr/>
        </p:nvSpPr>
        <p:spPr>
          <a:xfrm>
            <a:off x="716399" y="7700010"/>
            <a:ext cx="5088627" cy="188976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Norwester"/>
                <a:ea typeface="Norwester"/>
                <a:cs typeface="Norwester"/>
                <a:sym typeface="Norwester"/>
              </a:rPr>
              <a:t>Shasta daisy (Leucanthemum x superbum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333" b="-3333"/>
            </a:stretch>
          </a:blipFill>
        </p:spPr>
        <p:txBody>
          <a:bodyPr/>
          <a:lstStyle/>
          <a:p>
            <a:endParaRPr lang="en-US"/>
          </a:p>
        </p:txBody>
      </p:sp>
      <p:sp>
        <p:nvSpPr>
          <p:cNvPr id="3" name="TextBox 3"/>
          <p:cNvSpPr txBox="1"/>
          <p:nvPr/>
        </p:nvSpPr>
        <p:spPr>
          <a:xfrm>
            <a:off x="915203" y="645512"/>
            <a:ext cx="16457593" cy="1519556"/>
          </a:xfrm>
          <a:prstGeom prst="rect">
            <a:avLst/>
          </a:prstGeom>
        </p:spPr>
        <p:txBody>
          <a:bodyPr lIns="0" tIns="0" rIns="0" bIns="0" rtlCol="0" anchor="t">
            <a:spAutoFit/>
          </a:bodyPr>
          <a:lstStyle/>
          <a:p>
            <a:pPr algn="ctr">
              <a:lnSpc>
                <a:spcPts val="12319"/>
              </a:lnSpc>
              <a:spcBef>
                <a:spcPct val="0"/>
              </a:spcBef>
            </a:pPr>
            <a:r>
              <a:rPr lang="en-US" sz="8799">
                <a:solidFill>
                  <a:srgbClr val="000000"/>
                </a:solidFill>
                <a:latin typeface="Norwester"/>
                <a:ea typeface="Norwester"/>
                <a:cs typeface="Norwester"/>
                <a:sym typeface="Norwester"/>
              </a:rPr>
              <a:t>What Characterstics to look for?</a:t>
            </a:r>
          </a:p>
        </p:txBody>
      </p:sp>
      <p:sp>
        <p:nvSpPr>
          <p:cNvPr id="4" name="TextBox 4"/>
          <p:cNvSpPr txBox="1"/>
          <p:nvPr/>
        </p:nvSpPr>
        <p:spPr>
          <a:xfrm>
            <a:off x="1304258" y="3957955"/>
            <a:ext cx="15955042" cy="3371215"/>
          </a:xfrm>
          <a:prstGeom prst="rect">
            <a:avLst/>
          </a:prstGeom>
        </p:spPr>
        <p:txBody>
          <a:bodyPr lIns="0" tIns="0" rIns="0" bIns="0" rtlCol="0" anchor="t">
            <a:spAutoFit/>
          </a:bodyPr>
          <a:lstStyle/>
          <a:p>
            <a:pPr algn="ctr">
              <a:lnSpc>
                <a:spcPts val="8959"/>
              </a:lnSpc>
              <a:spcBef>
                <a:spcPct val="0"/>
              </a:spcBef>
            </a:pPr>
            <a:r>
              <a:rPr lang="en-US" sz="6399">
                <a:solidFill>
                  <a:srgbClr val="000000"/>
                </a:solidFill>
                <a:latin typeface="Norwester"/>
                <a:ea typeface="Norwester"/>
                <a:cs typeface="Norwester"/>
                <a:sym typeface="Norwester"/>
              </a:rPr>
              <a:t>Tissues that contain low amounts of volatile oils and other readily flammable chemicals.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6FFEC">
                <a:alpha val="100000"/>
              </a:srgbClr>
            </a:gs>
            <a:gs pos="100000">
              <a:srgbClr val="AEBF9A">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6520815" y="2520315"/>
            <a:ext cx="5246370" cy="5246370"/>
            <a:chOff x="0" y="0"/>
            <a:chExt cx="13716000" cy="13716000"/>
          </a:xfrm>
        </p:grpSpPr>
        <p:sp>
          <p:nvSpPr>
            <p:cNvPr id="3" name="Freeform 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3"/>
              <a:stretch>
                <a:fillRect/>
              </a:stretch>
            </a:blipFill>
          </p:spPr>
          <p:txBody>
            <a:bodyPr/>
            <a:lstStyle/>
            <a:p>
              <a:endParaRPr lang="en-US"/>
            </a:p>
          </p:txBody>
        </p:sp>
      </p:grpSp>
      <p:grpSp>
        <p:nvGrpSpPr>
          <p:cNvPr id="4" name="Group 4"/>
          <p:cNvGrpSpPr/>
          <p:nvPr/>
        </p:nvGrpSpPr>
        <p:grpSpPr>
          <a:xfrm>
            <a:off x="12304457" y="2520315"/>
            <a:ext cx="5246370" cy="5246370"/>
            <a:chOff x="0" y="0"/>
            <a:chExt cx="13716000" cy="13716000"/>
          </a:xfrm>
        </p:grpSpPr>
        <p:sp>
          <p:nvSpPr>
            <p:cNvPr id="5" name="Freeform 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4"/>
              <a:stretch>
                <a:fillRect l="-21508" r="-21508"/>
              </a:stretch>
            </a:blipFill>
          </p:spPr>
          <p:txBody>
            <a:bodyPr/>
            <a:lstStyle/>
            <a:p>
              <a:endParaRPr lang="en-US"/>
            </a:p>
          </p:txBody>
        </p:sp>
      </p:grpSp>
      <p:grpSp>
        <p:nvGrpSpPr>
          <p:cNvPr id="6" name="Group 6"/>
          <p:cNvGrpSpPr/>
          <p:nvPr/>
        </p:nvGrpSpPr>
        <p:grpSpPr>
          <a:xfrm>
            <a:off x="741045" y="2520315"/>
            <a:ext cx="5246370" cy="5246370"/>
            <a:chOff x="0" y="0"/>
            <a:chExt cx="13716000" cy="13716000"/>
          </a:xfrm>
        </p:grpSpPr>
        <p:sp>
          <p:nvSpPr>
            <p:cNvPr id="7" name="Freeform 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5"/>
              <a:stretch>
                <a:fillRect l="-16279" r="-16279"/>
              </a:stretch>
            </a:blipFill>
          </p:spPr>
          <p:txBody>
            <a:bodyPr/>
            <a:lstStyle/>
            <a:p>
              <a:endParaRPr lang="en-US"/>
            </a:p>
          </p:txBody>
        </p:sp>
      </p:grpSp>
      <p:sp>
        <p:nvSpPr>
          <p:cNvPr id="8" name="TextBox 8"/>
          <p:cNvSpPr txBox="1"/>
          <p:nvPr/>
        </p:nvSpPr>
        <p:spPr>
          <a:xfrm>
            <a:off x="1772424" y="397997"/>
            <a:ext cx="14743152" cy="1104265"/>
          </a:xfrm>
          <a:prstGeom prst="rect">
            <a:avLst/>
          </a:prstGeom>
        </p:spPr>
        <p:txBody>
          <a:bodyPr lIns="0" tIns="0" rIns="0" bIns="0" rtlCol="0" anchor="t">
            <a:spAutoFit/>
          </a:bodyPr>
          <a:lstStyle/>
          <a:p>
            <a:pPr algn="ctr">
              <a:lnSpc>
                <a:spcPts val="8959"/>
              </a:lnSpc>
              <a:spcBef>
                <a:spcPct val="0"/>
              </a:spcBef>
            </a:pPr>
            <a:r>
              <a:rPr lang="en-US" sz="6399">
                <a:solidFill>
                  <a:srgbClr val="000000"/>
                </a:solidFill>
                <a:latin typeface="Norwester"/>
                <a:ea typeface="Norwester"/>
                <a:cs typeface="Norwester"/>
                <a:sym typeface="Norwester"/>
              </a:rPr>
              <a:t>Examples of plants with low volitile oils</a:t>
            </a:r>
          </a:p>
        </p:txBody>
      </p:sp>
      <p:sp>
        <p:nvSpPr>
          <p:cNvPr id="9" name="TextBox 9"/>
          <p:cNvSpPr txBox="1"/>
          <p:nvPr/>
        </p:nvSpPr>
        <p:spPr>
          <a:xfrm>
            <a:off x="673001" y="8090472"/>
            <a:ext cx="4865549" cy="1251585"/>
          </a:xfrm>
          <a:prstGeom prst="rect">
            <a:avLst/>
          </a:prstGeom>
        </p:spPr>
        <p:txBody>
          <a:bodyPr lIns="0" tIns="0" rIns="0" bIns="0" rtlCol="0" anchor="t">
            <a:spAutoFit/>
          </a:bodyPr>
          <a:lstStyle/>
          <a:p>
            <a:pPr algn="ctr">
              <a:lnSpc>
                <a:spcPts val="5040"/>
              </a:lnSpc>
            </a:pPr>
            <a:r>
              <a:rPr lang="en-US" sz="3600">
                <a:solidFill>
                  <a:srgbClr val="000000"/>
                </a:solidFill>
                <a:latin typeface="Norwester"/>
                <a:ea typeface="Norwester"/>
                <a:cs typeface="Norwester"/>
                <a:sym typeface="Norwester"/>
              </a:rPr>
              <a:t>Immigrant Forage Kochia</a:t>
            </a:r>
          </a:p>
          <a:p>
            <a:pPr algn="ctr">
              <a:lnSpc>
                <a:spcPts val="5040"/>
              </a:lnSpc>
              <a:spcBef>
                <a:spcPct val="0"/>
              </a:spcBef>
            </a:pPr>
            <a:r>
              <a:rPr lang="en-US" sz="3600">
                <a:solidFill>
                  <a:srgbClr val="000000"/>
                </a:solidFill>
                <a:latin typeface="Norwester"/>
                <a:ea typeface="Norwester"/>
                <a:cs typeface="Norwester"/>
                <a:sym typeface="Norwester"/>
              </a:rPr>
              <a:t>(Kochia prostrata)</a:t>
            </a:r>
          </a:p>
        </p:txBody>
      </p:sp>
      <p:sp>
        <p:nvSpPr>
          <p:cNvPr id="10" name="TextBox 10"/>
          <p:cNvSpPr txBox="1"/>
          <p:nvPr/>
        </p:nvSpPr>
        <p:spPr>
          <a:xfrm>
            <a:off x="6550521" y="8090472"/>
            <a:ext cx="5186958" cy="1251585"/>
          </a:xfrm>
          <a:prstGeom prst="rect">
            <a:avLst/>
          </a:prstGeom>
        </p:spPr>
        <p:txBody>
          <a:bodyPr lIns="0" tIns="0" rIns="0" bIns="0" rtlCol="0" anchor="t">
            <a:spAutoFit/>
          </a:bodyPr>
          <a:lstStyle/>
          <a:p>
            <a:pPr algn="ctr">
              <a:lnSpc>
                <a:spcPts val="5040"/>
              </a:lnSpc>
            </a:pPr>
            <a:r>
              <a:rPr lang="en-US" sz="3600">
                <a:solidFill>
                  <a:srgbClr val="000000"/>
                </a:solidFill>
                <a:latin typeface="Norwester"/>
                <a:ea typeface="Norwester"/>
                <a:cs typeface="Norwester"/>
                <a:sym typeface="Norwester"/>
              </a:rPr>
              <a:t>Rocky Mountain Columbine</a:t>
            </a:r>
          </a:p>
          <a:p>
            <a:pPr algn="ctr">
              <a:lnSpc>
                <a:spcPts val="5040"/>
              </a:lnSpc>
              <a:spcBef>
                <a:spcPct val="0"/>
              </a:spcBef>
            </a:pPr>
            <a:r>
              <a:rPr lang="en-US" sz="3600">
                <a:solidFill>
                  <a:srgbClr val="000000"/>
                </a:solidFill>
                <a:latin typeface="Norwester"/>
                <a:ea typeface="Norwester"/>
                <a:cs typeface="Norwester"/>
                <a:sym typeface="Norwester"/>
              </a:rPr>
              <a:t>(Aquilegia coerulea)</a:t>
            </a:r>
          </a:p>
        </p:txBody>
      </p:sp>
      <p:sp>
        <p:nvSpPr>
          <p:cNvPr id="11" name="TextBox 11"/>
          <p:cNvSpPr txBox="1"/>
          <p:nvPr/>
        </p:nvSpPr>
        <p:spPr>
          <a:xfrm>
            <a:off x="12744036" y="8136192"/>
            <a:ext cx="4426625" cy="1251585"/>
          </a:xfrm>
          <a:prstGeom prst="rect">
            <a:avLst/>
          </a:prstGeom>
        </p:spPr>
        <p:txBody>
          <a:bodyPr lIns="0" tIns="0" rIns="0" bIns="0" rtlCol="0" anchor="t">
            <a:spAutoFit/>
          </a:bodyPr>
          <a:lstStyle/>
          <a:p>
            <a:pPr algn="ctr">
              <a:lnSpc>
                <a:spcPts val="5040"/>
              </a:lnSpc>
            </a:pPr>
            <a:r>
              <a:rPr lang="en-US" sz="3600">
                <a:solidFill>
                  <a:srgbClr val="000000"/>
                </a:solidFill>
                <a:latin typeface="Norwester"/>
                <a:ea typeface="Norwester"/>
                <a:cs typeface="Norwester"/>
                <a:sym typeface="Norwester"/>
              </a:rPr>
              <a:t>Common Yarrow</a:t>
            </a:r>
          </a:p>
          <a:p>
            <a:pPr algn="ctr">
              <a:lnSpc>
                <a:spcPts val="5040"/>
              </a:lnSpc>
              <a:spcBef>
                <a:spcPct val="0"/>
              </a:spcBef>
            </a:pPr>
            <a:r>
              <a:rPr lang="en-US" sz="3600">
                <a:solidFill>
                  <a:srgbClr val="000000"/>
                </a:solidFill>
                <a:latin typeface="Norwester"/>
                <a:ea typeface="Norwester"/>
                <a:cs typeface="Norwester"/>
                <a:sym typeface="Norwester"/>
              </a:rPr>
              <a:t>(Achillea millefolium)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6FFEC">
                <a:alpha val="100000"/>
              </a:srgbClr>
            </a:gs>
            <a:gs pos="100000">
              <a:srgbClr val="AEBF9A">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915203" y="314857"/>
            <a:ext cx="16457593" cy="1519556"/>
          </a:xfrm>
          <a:prstGeom prst="rect">
            <a:avLst/>
          </a:prstGeom>
        </p:spPr>
        <p:txBody>
          <a:bodyPr lIns="0" tIns="0" rIns="0" bIns="0" rtlCol="0" anchor="t">
            <a:spAutoFit/>
          </a:bodyPr>
          <a:lstStyle/>
          <a:p>
            <a:pPr algn="ctr">
              <a:lnSpc>
                <a:spcPts val="12319"/>
              </a:lnSpc>
              <a:spcBef>
                <a:spcPct val="0"/>
              </a:spcBef>
            </a:pPr>
            <a:r>
              <a:rPr lang="en-US" sz="8799">
                <a:solidFill>
                  <a:srgbClr val="000000"/>
                </a:solidFill>
                <a:latin typeface="Norwester"/>
                <a:ea typeface="Norwester"/>
                <a:cs typeface="Norwester"/>
                <a:sym typeface="Norwester"/>
              </a:rPr>
              <a:t>What Characterstics to look for?</a:t>
            </a:r>
          </a:p>
        </p:txBody>
      </p:sp>
      <p:sp>
        <p:nvSpPr>
          <p:cNvPr id="3" name="TextBox 3"/>
          <p:cNvSpPr txBox="1"/>
          <p:nvPr/>
        </p:nvSpPr>
        <p:spPr>
          <a:xfrm>
            <a:off x="10691473" y="2126741"/>
            <a:ext cx="6567827" cy="6771640"/>
          </a:xfrm>
          <a:prstGeom prst="rect">
            <a:avLst/>
          </a:prstGeom>
        </p:spPr>
        <p:txBody>
          <a:bodyPr lIns="0" tIns="0" rIns="0" bIns="0" rtlCol="0" anchor="t">
            <a:spAutoFit/>
          </a:bodyPr>
          <a:lstStyle/>
          <a:p>
            <a:pPr algn="ctr">
              <a:lnSpc>
                <a:spcPts val="8959"/>
              </a:lnSpc>
              <a:spcBef>
                <a:spcPct val="0"/>
              </a:spcBef>
            </a:pPr>
            <a:r>
              <a:rPr lang="en-US" sz="6399">
                <a:solidFill>
                  <a:srgbClr val="000000"/>
                </a:solidFill>
                <a:latin typeface="Norwester"/>
                <a:ea typeface="Norwester"/>
                <a:cs typeface="Norwester"/>
                <a:sym typeface="Norwester"/>
              </a:rPr>
              <a:t>Plants that provide less fuel, either by producing less litter or by staying small.</a:t>
            </a:r>
          </a:p>
        </p:txBody>
      </p:sp>
      <p:sp>
        <p:nvSpPr>
          <p:cNvPr id="4" name="Freeform 4"/>
          <p:cNvSpPr/>
          <p:nvPr/>
        </p:nvSpPr>
        <p:spPr>
          <a:xfrm>
            <a:off x="915203" y="1834412"/>
            <a:ext cx="8561352" cy="8229600"/>
          </a:xfrm>
          <a:custGeom>
            <a:avLst/>
            <a:gdLst/>
            <a:ahLst/>
            <a:cxnLst/>
            <a:rect l="l" t="t" r="r" b="b"/>
            <a:pathLst>
              <a:path w="8561352" h="8229600">
                <a:moveTo>
                  <a:pt x="0" y="0"/>
                </a:moveTo>
                <a:lnTo>
                  <a:pt x="8561353" y="0"/>
                </a:lnTo>
                <a:lnTo>
                  <a:pt x="8561353" y="8229600"/>
                </a:lnTo>
                <a:lnTo>
                  <a:pt x="0" y="8229600"/>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6FFEC">
                <a:alpha val="100000"/>
              </a:srgbClr>
            </a:gs>
            <a:gs pos="100000">
              <a:srgbClr val="AEBF9A">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601239" y="2520315"/>
            <a:ext cx="5246370" cy="5246370"/>
            <a:chOff x="0" y="0"/>
            <a:chExt cx="13716000" cy="13716000"/>
          </a:xfrm>
        </p:grpSpPr>
        <p:sp>
          <p:nvSpPr>
            <p:cNvPr id="3" name="Freeform 3"/>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3"/>
              <a:stretch>
                <a:fillRect l="-16666" r="-16666"/>
              </a:stretch>
            </a:blipFill>
          </p:spPr>
          <p:txBody>
            <a:bodyPr/>
            <a:lstStyle/>
            <a:p>
              <a:endParaRPr lang="en-US"/>
            </a:p>
          </p:txBody>
        </p:sp>
      </p:grpSp>
      <p:grpSp>
        <p:nvGrpSpPr>
          <p:cNvPr id="4" name="Group 4"/>
          <p:cNvGrpSpPr/>
          <p:nvPr/>
        </p:nvGrpSpPr>
        <p:grpSpPr>
          <a:xfrm>
            <a:off x="6577434" y="2520315"/>
            <a:ext cx="5246370" cy="5246370"/>
            <a:chOff x="0" y="0"/>
            <a:chExt cx="13716000" cy="13716000"/>
          </a:xfrm>
        </p:grpSpPr>
        <p:sp>
          <p:nvSpPr>
            <p:cNvPr id="5" name="Freeform 5"/>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4"/>
              <a:stretch>
                <a:fillRect l="-24999" r="-25000"/>
              </a:stretch>
            </a:blipFill>
          </p:spPr>
          <p:txBody>
            <a:bodyPr/>
            <a:lstStyle/>
            <a:p>
              <a:endParaRPr lang="en-US"/>
            </a:p>
          </p:txBody>
        </p:sp>
      </p:grpSp>
      <p:grpSp>
        <p:nvGrpSpPr>
          <p:cNvPr id="6" name="Group 6"/>
          <p:cNvGrpSpPr/>
          <p:nvPr/>
        </p:nvGrpSpPr>
        <p:grpSpPr>
          <a:xfrm>
            <a:off x="12414354" y="2520315"/>
            <a:ext cx="5246370" cy="5246370"/>
            <a:chOff x="0" y="0"/>
            <a:chExt cx="13716000" cy="13716000"/>
          </a:xfrm>
        </p:grpSpPr>
        <p:sp>
          <p:nvSpPr>
            <p:cNvPr id="7" name="Freeform 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5"/>
              <a:stretch>
                <a:fillRect l="-25066" r="-25066"/>
              </a:stretch>
            </a:blipFill>
          </p:spPr>
          <p:txBody>
            <a:bodyPr/>
            <a:lstStyle/>
            <a:p>
              <a:endParaRPr lang="en-US"/>
            </a:p>
          </p:txBody>
        </p:sp>
      </p:grpSp>
      <p:sp>
        <p:nvSpPr>
          <p:cNvPr id="8" name="TextBox 8"/>
          <p:cNvSpPr txBox="1"/>
          <p:nvPr/>
        </p:nvSpPr>
        <p:spPr>
          <a:xfrm>
            <a:off x="13023970" y="8006715"/>
            <a:ext cx="4027138" cy="1251585"/>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Norwester"/>
                <a:ea typeface="Norwester"/>
                <a:cs typeface="Norwester"/>
                <a:sym typeface="Norwester"/>
              </a:rPr>
              <a:t>Spring cinquefoil (Potentilla pusilla)</a:t>
            </a:r>
          </a:p>
        </p:txBody>
      </p:sp>
      <p:sp>
        <p:nvSpPr>
          <p:cNvPr id="9" name="TextBox 9"/>
          <p:cNvSpPr txBox="1"/>
          <p:nvPr/>
        </p:nvSpPr>
        <p:spPr>
          <a:xfrm>
            <a:off x="6799838" y="350372"/>
            <a:ext cx="4688324" cy="1519556"/>
          </a:xfrm>
          <a:prstGeom prst="rect">
            <a:avLst/>
          </a:prstGeom>
        </p:spPr>
        <p:txBody>
          <a:bodyPr lIns="0" tIns="0" rIns="0" bIns="0" rtlCol="0" anchor="t">
            <a:spAutoFit/>
          </a:bodyPr>
          <a:lstStyle/>
          <a:p>
            <a:pPr algn="ctr">
              <a:lnSpc>
                <a:spcPts val="12319"/>
              </a:lnSpc>
              <a:spcBef>
                <a:spcPct val="0"/>
              </a:spcBef>
            </a:pPr>
            <a:r>
              <a:rPr lang="en-US" sz="8799">
                <a:solidFill>
                  <a:srgbClr val="000000"/>
                </a:solidFill>
                <a:latin typeface="Norwester"/>
                <a:ea typeface="Norwester"/>
                <a:cs typeface="Norwester"/>
                <a:sym typeface="Norwester"/>
              </a:rPr>
              <a:t>Examples</a:t>
            </a:r>
          </a:p>
        </p:txBody>
      </p:sp>
      <p:sp>
        <p:nvSpPr>
          <p:cNvPr id="10" name="TextBox 10"/>
          <p:cNvSpPr txBox="1"/>
          <p:nvPr/>
        </p:nvSpPr>
        <p:spPr>
          <a:xfrm>
            <a:off x="601239" y="8006715"/>
            <a:ext cx="4965680" cy="1251585"/>
          </a:xfrm>
          <a:prstGeom prst="rect">
            <a:avLst/>
          </a:prstGeom>
        </p:spPr>
        <p:txBody>
          <a:bodyPr lIns="0" tIns="0" rIns="0" bIns="0" rtlCol="0" anchor="t">
            <a:spAutoFit/>
          </a:bodyPr>
          <a:lstStyle/>
          <a:p>
            <a:pPr algn="ctr">
              <a:lnSpc>
                <a:spcPts val="5040"/>
              </a:lnSpc>
            </a:pPr>
            <a:r>
              <a:rPr lang="en-US" sz="3600">
                <a:solidFill>
                  <a:srgbClr val="000000"/>
                </a:solidFill>
                <a:latin typeface="Norwester"/>
                <a:ea typeface="Norwester"/>
                <a:cs typeface="Norwester"/>
                <a:sym typeface="Norwester"/>
              </a:rPr>
              <a:t>Snow-in-summer </a:t>
            </a:r>
          </a:p>
          <a:p>
            <a:pPr algn="ctr">
              <a:lnSpc>
                <a:spcPts val="5040"/>
              </a:lnSpc>
              <a:spcBef>
                <a:spcPct val="0"/>
              </a:spcBef>
            </a:pPr>
            <a:r>
              <a:rPr lang="en-US" sz="3600">
                <a:solidFill>
                  <a:srgbClr val="000000"/>
                </a:solidFill>
                <a:latin typeface="Norwester"/>
                <a:ea typeface="Norwester"/>
                <a:cs typeface="Norwester"/>
                <a:sym typeface="Norwester"/>
              </a:rPr>
              <a:t>(Certastium tomentosum)</a:t>
            </a:r>
          </a:p>
        </p:txBody>
      </p:sp>
      <p:sp>
        <p:nvSpPr>
          <p:cNvPr id="11" name="TextBox 11"/>
          <p:cNvSpPr txBox="1"/>
          <p:nvPr/>
        </p:nvSpPr>
        <p:spPr>
          <a:xfrm>
            <a:off x="7719533" y="8006715"/>
            <a:ext cx="2848934" cy="188976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Norwester"/>
                <a:ea typeface="Norwester"/>
                <a:cs typeface="Norwester"/>
                <a:sym typeface="Norwester"/>
              </a:rPr>
              <a:t>lily-turf (Liriope spicatum)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6FFEC">
                <a:alpha val="100000"/>
              </a:srgbClr>
            </a:gs>
            <a:gs pos="100000">
              <a:srgbClr val="AEBF9A">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9144000" y="857250"/>
            <a:ext cx="8699140" cy="2806699"/>
          </a:xfrm>
          <a:prstGeom prst="rect">
            <a:avLst/>
          </a:prstGeom>
        </p:spPr>
        <p:txBody>
          <a:bodyPr lIns="0" tIns="0" rIns="0" bIns="0" rtlCol="0" anchor="t">
            <a:spAutoFit/>
          </a:bodyPr>
          <a:lstStyle/>
          <a:p>
            <a:pPr algn="ctr">
              <a:lnSpc>
                <a:spcPts val="11200"/>
              </a:lnSpc>
              <a:spcBef>
                <a:spcPct val="0"/>
              </a:spcBef>
            </a:pPr>
            <a:r>
              <a:rPr lang="en-US" sz="8000">
                <a:solidFill>
                  <a:srgbClr val="000000"/>
                </a:solidFill>
                <a:latin typeface="Norwester"/>
                <a:ea typeface="Norwester"/>
                <a:cs typeface="Norwester"/>
                <a:sym typeface="Norwester"/>
              </a:rPr>
              <a:t>Where to find these plants</a:t>
            </a:r>
          </a:p>
        </p:txBody>
      </p:sp>
      <p:sp>
        <p:nvSpPr>
          <p:cNvPr id="3" name="TextBox 3"/>
          <p:cNvSpPr txBox="1"/>
          <p:nvPr/>
        </p:nvSpPr>
        <p:spPr>
          <a:xfrm>
            <a:off x="9891891" y="4382581"/>
            <a:ext cx="7367409" cy="4504690"/>
          </a:xfrm>
          <a:prstGeom prst="rect">
            <a:avLst/>
          </a:prstGeom>
        </p:spPr>
        <p:txBody>
          <a:bodyPr lIns="0" tIns="0" rIns="0" bIns="0" rtlCol="0" anchor="t">
            <a:spAutoFit/>
          </a:bodyPr>
          <a:lstStyle/>
          <a:p>
            <a:pPr marL="1381759" lvl="1" indent="-690880" algn="l">
              <a:lnSpc>
                <a:spcPts val="8959"/>
              </a:lnSpc>
              <a:buFont typeface="Arial"/>
              <a:buChar char="•"/>
            </a:pPr>
            <a:r>
              <a:rPr lang="en-US" sz="6399">
                <a:solidFill>
                  <a:srgbClr val="000000"/>
                </a:solidFill>
                <a:latin typeface="Norwester"/>
                <a:ea typeface="Norwester"/>
                <a:cs typeface="Norwester"/>
                <a:sym typeface="Norwester"/>
              </a:rPr>
              <a:t>Local nursery</a:t>
            </a:r>
          </a:p>
          <a:p>
            <a:pPr marL="1381759" lvl="1" indent="-690880" algn="l">
              <a:lnSpc>
                <a:spcPts val="8959"/>
              </a:lnSpc>
              <a:buFont typeface="Arial"/>
              <a:buChar char="•"/>
            </a:pPr>
            <a:r>
              <a:rPr lang="en-US" sz="6399">
                <a:solidFill>
                  <a:srgbClr val="000000"/>
                </a:solidFill>
                <a:latin typeface="Norwester"/>
                <a:ea typeface="Norwester"/>
                <a:cs typeface="Norwester"/>
                <a:sym typeface="Norwester"/>
              </a:rPr>
              <a:t>Buying seeds</a:t>
            </a:r>
          </a:p>
          <a:p>
            <a:pPr marL="1381759" lvl="1" indent="-690880" algn="l">
              <a:lnSpc>
                <a:spcPts val="8959"/>
              </a:lnSpc>
              <a:buFont typeface="Arial"/>
              <a:buChar char="•"/>
            </a:pPr>
            <a:r>
              <a:rPr lang="en-US" sz="6399">
                <a:solidFill>
                  <a:srgbClr val="000000"/>
                </a:solidFill>
                <a:latin typeface="Norwester"/>
                <a:ea typeface="Norwester"/>
                <a:cs typeface="Norwester"/>
                <a:sym typeface="Norwester"/>
              </a:rPr>
              <a:t>trusted online nurseries</a:t>
            </a:r>
          </a:p>
        </p:txBody>
      </p:sp>
      <p:grpSp>
        <p:nvGrpSpPr>
          <p:cNvPr id="4" name="Group 4"/>
          <p:cNvGrpSpPr/>
          <p:nvPr/>
        </p:nvGrpSpPr>
        <p:grpSpPr>
          <a:xfrm>
            <a:off x="0" y="0"/>
            <a:ext cx="8688399" cy="10389870"/>
            <a:chOff x="0" y="0"/>
            <a:chExt cx="679694" cy="812800"/>
          </a:xfrm>
        </p:grpSpPr>
        <p:sp>
          <p:nvSpPr>
            <p:cNvPr id="5" name="Freeform 5"/>
            <p:cNvSpPr/>
            <p:nvPr/>
          </p:nvSpPr>
          <p:spPr>
            <a:xfrm>
              <a:off x="0" y="0"/>
              <a:ext cx="679694" cy="812800"/>
            </a:xfrm>
            <a:custGeom>
              <a:avLst/>
              <a:gdLst/>
              <a:ahLst/>
              <a:cxnLst/>
              <a:rect l="l" t="t" r="r" b="b"/>
              <a:pathLst>
                <a:path w="679694" h="812800">
                  <a:moveTo>
                    <a:pt x="0" y="0"/>
                  </a:moveTo>
                  <a:lnTo>
                    <a:pt x="679694" y="0"/>
                  </a:lnTo>
                  <a:lnTo>
                    <a:pt x="679694" y="812800"/>
                  </a:lnTo>
                  <a:lnTo>
                    <a:pt x="0" y="812800"/>
                  </a:lnTo>
                  <a:close/>
                </a:path>
              </a:pathLst>
            </a:custGeom>
            <a:blipFill>
              <a:blip r:embed="rId3">
                <a:alphaModFix amt="75000"/>
              </a:blip>
              <a:stretch>
                <a:fillRect l="-39748" r="-39748"/>
              </a:stretch>
            </a:blipFill>
          </p:spPr>
          <p:txBody>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1007</Words>
  <Application>Microsoft Macintosh PowerPoint</Application>
  <PresentationFormat>Custom</PresentationFormat>
  <Paragraphs>111</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Norwester</vt:lpstr>
      <vt:lpstr>Calibri</vt:lpstr>
      <vt:lpstr>Times New Roman MT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Firewise Plants Salt Lake County</dc:title>
  <cp:lastModifiedBy>Tina Brown</cp:lastModifiedBy>
  <cp:revision>1</cp:revision>
  <dcterms:created xsi:type="dcterms:W3CDTF">2006-08-16T00:00:00Z</dcterms:created>
  <dcterms:modified xsi:type="dcterms:W3CDTF">2026-08-12T19:49:53Z</dcterms:modified>
  <dc:identifier>DAHGwygfp_8</dc:identifier>
</cp:coreProperties>
</file>